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77" r:id="rId3"/>
    <p:sldId id="284" r:id="rId4"/>
    <p:sldId id="274" r:id="rId5"/>
    <p:sldId id="281" r:id="rId6"/>
    <p:sldId id="259" r:id="rId7"/>
    <p:sldId id="280" r:id="rId8"/>
    <p:sldId id="261" r:id="rId9"/>
    <p:sldId id="273" r:id="rId10"/>
    <p:sldId id="271" r:id="rId11"/>
    <p:sldId id="285" r:id="rId12"/>
    <p:sldId id="278" r:id="rId13"/>
    <p:sldId id="282" r:id="rId14"/>
    <p:sldId id="279" r:id="rId15"/>
    <p:sldId id="269" r:id="rId16"/>
    <p:sldId id="267" r:id="rId17"/>
    <p:sldId id="270" r:id="rId18"/>
    <p:sldId id="275" r:id="rId19"/>
    <p:sldId id="286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42"/>
    <p:restoredTop sz="94705"/>
  </p:normalViewPr>
  <p:slideViewPr>
    <p:cSldViewPr snapToGrid="0">
      <p:cViewPr>
        <p:scale>
          <a:sx n="88" d="100"/>
          <a:sy n="88" d="100"/>
        </p:scale>
        <p:origin x="1344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Employee Brief</a:t>
            </a:r>
            <a:r>
              <a:rPr lang="en-US" sz="3200" dirty="0"/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71B84B-491F-6F1F-2701-66B0BB3DA06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45F1C2-BDB5-1986-E9D5-710779F46CD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Month Day,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9A81DF-BD94-E91C-560D-AF42DCA52B5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38004-109F-0858-0670-E6DF6B23E04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FY 26-28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Network Architecture, Hardware Modernization, Services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IP addressing, WAN architecture, New virtualize environments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Mature monitoring and management services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Mature Cybersecurity hardening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Identity and Access Management, Zero Trust Architectures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Introduction of Automation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Infrastructure as code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Maintain and grow key integrations and new capabilities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Maintain and improve lab conformance as Fleet representative engineering and test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new approaches to configuration automation and testing automation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more system of systems integrations to enable more complete E2E testing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ECD0B3-CA90-5702-9BA3-0E5DA66EEA5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F6132-AA61-3E45-AFA0-B1EE2FC47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5B0F189-94C6-FE9F-E2E0-F080A4A1822E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8C39F5-AC26-4632-8AC6-A135D56BBF8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5719C7-B95C-7EC6-98EF-2CF101553BD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- Career, Future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7BE7E-8E1F-37FD-589A-C8CD819E648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9ECF989-A21C-1621-7E85-B66EFB99C572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84E422A-EF84-ADC9-5987-8C77755CE610}"/>
              </a:ext>
            </a:extLst>
          </p:cNvPr>
          <p:cNvSpPr txBox="1"/>
          <p:nvPr/>
        </p:nvSpPr>
        <p:spPr>
          <a:xfrm>
            <a:off x="918449" y="1128777"/>
            <a:ext cx="10354226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Next 2-3 Years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as technical contributor on project during key modernizations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and open to work as technical contributor on other high profile network heavy projects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Begin to develop Team leadership experience and training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to Initial roles as Technical team lead (IPT)</a:t>
            </a:r>
          </a:p>
          <a:p>
            <a:pPr lvl="2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Beyond 4 Years from present: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Gain experience as Technical team lead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Further out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as Technical Lead to Junior Technical leads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DB65D6-96AE-C0C3-B651-16D3D18CF02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11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989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CA5AA-8CE6-617B-AE41-C005C3D10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7FE0C3-E1C2-FE51-0977-D3A560137E5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B63A5D-BA24-2E36-59C3-553C092956C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A96B22-16A1-834D-A57C-119D95AE89D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Info, Family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A15EA9-22A4-C1D5-EC64-590C888762C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132C9D-A63E-DE03-DBF7-208B2A24A7A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7AE6897-F068-4C87-34B5-B4A97B0A8CF9}"/>
              </a:ext>
            </a:extLst>
          </p:cNvPr>
          <p:cNvSpPr txBox="1"/>
          <p:nvPr/>
        </p:nvSpPr>
        <p:spPr>
          <a:xfrm>
            <a:off x="918449" y="1128777"/>
            <a:ext cx="1035422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Father’s side: Italian (Naples), Immigrated to US via Ellis Island in 1880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Great Grandfather Raffael Focaccio, Jersey 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Mom’s side: French Canadian, in US since 1800s, Settled in Somerset, Wisconsin (small farm town)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Me:  Native San Diegan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Father came to San Diego to visit his sister, a Navy Nurse, then decided to move here (‘65)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Mom followed a school friend from Somerset to San Diego (‘66)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My 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Home in Tierrasanta (Near Miramar Air Station)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Married to Karen for 16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3 Children: 12 Raffaela, 9 Dalton, 4 Isabella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3 Older Step-Children (out of the house):  (Twins) 27, 27, and 29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One daughter, Married to Army (Returning to Fort Irwin next year)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One daughter, Active Duty in the Airforce as GIS in Beal AFB, CA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Desert Tortoise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Small Dog – Toy Poodle mix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BA3C91-820A-D839-D3C1-8C23C637EB7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702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C6561-5D47-DFF9-51D4-72B847919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626E08-355A-03E9-FFD8-8F30D8540D1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AEEF7D-7F5A-3FFF-3A8E-2937C921A09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5E771-59D8-727B-97E0-98B8FB72FF7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Info, Family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6CA807-23F7-CF08-5D7E-75CB2AD2C97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6A1E-0211-A28E-ACB9-DBFA89D586FE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69959E-53AB-5A10-BC52-23CCEEAB3C77}"/>
              </a:ext>
            </a:extLst>
          </p:cNvPr>
          <p:cNvGrpSpPr/>
          <p:nvPr/>
        </p:nvGrpSpPr>
        <p:grpSpPr>
          <a:xfrm>
            <a:off x="1111957" y="1856930"/>
            <a:ext cx="9967219" cy="1373192"/>
            <a:chOff x="1204627" y="2351785"/>
            <a:chExt cx="9967219" cy="1373192"/>
          </a:xfrm>
        </p:grpSpPr>
        <p:pic>
          <p:nvPicPr>
            <p:cNvPr id="13" name="Picture 12" descr="A close up of a document&#10;&#10;AI-generated content may be incorrect.">
              <a:extLst>
                <a:ext uri="{FF2B5EF4-FFF2-40B4-BE49-F238E27FC236}">
                  <a16:creationId xmlns:a16="http://schemas.microsoft.com/office/drawing/2014/main" id="{3C9CFC13-5726-FC54-7D23-8E2655B31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4627" y="2351785"/>
              <a:ext cx="9967219" cy="137319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B75F98-3051-38F9-1628-19C0290613F7}"/>
                </a:ext>
              </a:extLst>
            </p:cNvPr>
            <p:cNvSpPr/>
            <p:nvPr/>
          </p:nvSpPr>
          <p:spPr>
            <a:xfrm>
              <a:off x="2002055" y="2454442"/>
              <a:ext cx="903248" cy="279133"/>
            </a:xfrm>
            <a:prstGeom prst="rect">
              <a:avLst/>
            </a:prstGeom>
            <a:solidFill>
              <a:srgbClr val="FFD44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BD15ECB-5AEB-601F-41B1-5C9C645E1684}"/>
              </a:ext>
            </a:extLst>
          </p:cNvPr>
          <p:cNvSpPr txBox="1"/>
          <p:nvPr/>
        </p:nvSpPr>
        <p:spPr>
          <a:xfrm>
            <a:off x="918450" y="1259988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Great Grandfather in US Census 1910 – Jersey City, New Jersey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6CB7C6-1A8C-6EAE-6DFF-E9E78D596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325" y="3340005"/>
            <a:ext cx="3636474" cy="28960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79B4AB-0306-044A-5435-B8C28AC38753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572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7E358-C83B-6998-C02E-A11CEE971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0F3798-2C1F-3687-A61A-F85A81928C2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C8E65A-50FC-3922-88D7-FB9B9F4BFE6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7726E8-58FF-F221-4D32-66A9F734B35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Info, Family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1D0779-A794-B2BA-1EDE-5D3133471641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2B3B4E-359C-6C41-68B5-3FCBE75BE04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Two men standing in a boat&#10;&#10;AI-generated content may be incorrect.">
            <a:extLst>
              <a:ext uri="{FF2B5EF4-FFF2-40B4-BE49-F238E27FC236}">
                <a16:creationId xmlns:a16="http://schemas.microsoft.com/office/drawing/2014/main" id="{CA01939D-BAFA-6D24-9894-B52352D95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128" y="1789899"/>
            <a:ext cx="5453743" cy="40903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7C4BA7-654C-9BAF-B9DF-08E0722BE60C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14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4F8E96-47E7-32A7-912D-6C574341EBFB}"/>
              </a:ext>
            </a:extLst>
          </p:cNvPr>
          <p:cNvSpPr txBox="1"/>
          <p:nvPr/>
        </p:nvSpPr>
        <p:spPr>
          <a:xfrm>
            <a:off x="918449" y="1128777"/>
            <a:ext cx="10354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With Father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Alaska Cruise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</p:spTree>
    <p:extLst>
      <p:ext uri="{BB962C8B-B14F-4D97-AF65-F5344CB8AC3E}">
        <p14:creationId xmlns:p14="http://schemas.microsoft.com/office/powerpoint/2010/main" val="1313097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41FF4-0AF1-307E-2122-20DED6FEF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5A9612-049B-5CC1-0024-7B4D608BD00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B42A8-933A-1AF4-E795-436D91888EC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5C5EE-E07E-4758-4CFC-E0D9266CAE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Info, Family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6350FE-D5FC-5E29-CFC3-5489C54C19A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5E0415-BCC8-F675-0074-23D326D9B74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C24BCFE-EBA7-DCD2-D62D-C20B0A43AE52}"/>
              </a:ext>
            </a:extLst>
          </p:cNvPr>
          <p:cNvSpPr txBox="1"/>
          <p:nvPr/>
        </p:nvSpPr>
        <p:spPr>
          <a:xfrm>
            <a:off x="918449" y="1128777"/>
            <a:ext cx="10354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With Family 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Denali, Alaska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  <p:pic>
        <p:nvPicPr>
          <p:cNvPr id="9" name="Picture 8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0080937-1CAE-95FD-1FC3-543A15297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349" y="1159268"/>
            <a:ext cx="6869016" cy="51517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1300E2-BE3F-DD31-BF1A-911F86891DF2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17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3C1C0-010C-7ED4-AEBE-E57B101C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350B13-98E7-27BD-2625-7FAEDBD337D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E16912-8B3F-80DD-D8CE-7434D0A376E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0B12F-8876-3EBE-0D97-F18D06CA23F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Info, Other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76768E-E9B4-B503-08B1-4D5783181A0B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7CA45-CC8D-24CA-510B-6DC2BF4B7E2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2CAEF7-F079-49A3-A944-0D884157A334}"/>
              </a:ext>
            </a:extLst>
          </p:cNvPr>
          <p:cNvSpPr txBox="1"/>
          <p:nvPr/>
        </p:nvSpPr>
        <p:spPr>
          <a:xfrm>
            <a:off x="918449" y="1128777"/>
            <a:ext cx="103542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Hobbies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Building and learning new network and system designs in garage 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Gardening Native Plants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Camping, Hiking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Bodysurfing, Tennis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Interests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Nature - Desert / Mountains / Beach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Born the same day (within the hour) as the successful Apollo 11 Moon launch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Been to Egypt, drunk from the Nile, and been to the King’s Chamber in the Great Pyramid (1991)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Completed 2 Rock N’ Roll Marathons (2007, 2010) (1/2 jog, 1/2 walk)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Summited San Jacinto (10,834 ft near Palm Springs) / Working towards Mt. Whitney (next year or two)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My first computer was an IBM PC with two floppy drives, ascii graphics, and BASIC (still have)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 2008 our Family caravanned (with Dad) on a 3 day drive down Baja California to Cabo San Lucas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0F0BAB-8F3F-E02F-D218-6770523C9C18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893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A9A2-258D-C1BE-52C7-0CC9B9C7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461135-EAAE-7961-153E-086C532AA437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083648-531D-0E5B-569D-64997D2251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955687-4202-786A-12EB-D255975DB37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Info, Other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B49921-A89D-3AB4-9C85-B337BFD5284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8249E9-601B-E61D-DC83-E4B7FD71C68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tanding in front of pyramids&#10;&#10;AI-generated content may be incorrect.">
            <a:extLst>
              <a:ext uri="{FF2B5EF4-FFF2-40B4-BE49-F238E27FC236}">
                <a16:creationId xmlns:a16="http://schemas.microsoft.com/office/drawing/2014/main" id="{337266AB-8120-23F4-443F-6BBA4B19D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1124712"/>
            <a:ext cx="7772400" cy="3585978"/>
          </a:xfrm>
          <a:prstGeom prst="rect">
            <a:avLst/>
          </a:prstGeom>
        </p:spPr>
      </p:pic>
      <p:pic>
        <p:nvPicPr>
          <p:cNvPr id="11" name="Picture 10" descr="A pair of medals on a wood surface&#10;&#10;AI-generated content may be incorrect.">
            <a:extLst>
              <a:ext uri="{FF2B5EF4-FFF2-40B4-BE49-F238E27FC236}">
                <a16:creationId xmlns:a16="http://schemas.microsoft.com/office/drawing/2014/main" id="{35ABD54F-C71C-1B55-7B68-ECD50819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2" y="4152580"/>
            <a:ext cx="2924475" cy="2193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D90379-7F8F-C3BD-F087-8B1F9447DE71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Egypt with Father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1991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A4432-15D9-4259-66D1-EB9B77A56FE2}"/>
              </a:ext>
            </a:extLst>
          </p:cNvPr>
          <p:cNvSpPr txBox="1"/>
          <p:nvPr/>
        </p:nvSpPr>
        <p:spPr>
          <a:xfrm>
            <a:off x="920022" y="5508871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Marathons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2007 &amp; 2010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A1C6C0-342B-D62D-D8CD-1CC68263A5A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684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BCE47-A231-381B-2BFE-1A410B0A8F6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Value from Differences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5B3A38-5453-C045-987E-5D5A9160267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8069BD-CF32-F434-0F95-9F030CAC5BA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 that is of value to NIWC PAC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Appreciation for the History, Prestige and Mission criticality of the Center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Grateful to be able to contribute to a Mission as an inherent motivation, versus commercial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Latter in my Career Arc, hope and expect to remain with NIWC and NAVWAR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Continuity provides value, in maintaining state and supporting informed decision making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Qualities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Accept and Enjoy Difficult Challenges – Especially Network Centric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Enjoy working on the edge – Pushing technologies and breaking new ground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Natural Sincerity and Team Orientation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- Strong orientation for detail and testing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Imagination - Enjoy conceptualizing new ways of doing things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E71DC-B698-68F7-6F71-9029082BA7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968BEC-DAE9-E14D-4689-DA4AF2E98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230C3D-E5C4-D92B-25CC-C4F8972035EB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21E45C-F1D8-E030-0F86-AA35C0A2DC1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1531C4-8607-51B2-3C28-F9BBB7C5011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Focaccio, Future</a:t>
            </a:r>
            <a:endParaRPr lang="en-US" sz="3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AA86107-0CFE-1A10-3DCB-9B2AE13B3E2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C27A436-4986-F55F-6369-8A72943714E2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CD2A28C-7BCF-94E0-769B-AA7DE341FEA9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Picture 9" descr="Greg Focaccio as a Good Network Genie, granting network wishes come true.">
            <a:extLst>
              <a:ext uri="{FF2B5EF4-FFF2-40B4-BE49-F238E27FC236}">
                <a16:creationId xmlns:a16="http://schemas.microsoft.com/office/drawing/2014/main" id="{A14BCBC3-961F-C576-0128-9C4B4B515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558" y="2446115"/>
            <a:ext cx="2060828" cy="3091243"/>
          </a:xfrm>
          <a:prstGeom prst="rect">
            <a:avLst/>
          </a:prstGeom>
        </p:spPr>
      </p:pic>
      <p:pic>
        <p:nvPicPr>
          <p:cNvPr id="11" name="Picture 10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6A318128-F018-D3AF-B838-7FE464881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813" y="1502205"/>
            <a:ext cx="4480108" cy="33600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6ACD4A2-8774-5AA8-2B74-C306D0D7C3C0}"/>
              </a:ext>
            </a:extLst>
          </p:cNvPr>
          <p:cNvSpPr txBox="1"/>
          <p:nvPr/>
        </p:nvSpPr>
        <p:spPr>
          <a:xfrm>
            <a:off x="6406558" y="1577585"/>
            <a:ext cx="2060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Life, Now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E8559D-7039-2728-6D65-CD0257765923}"/>
              </a:ext>
            </a:extLst>
          </p:cNvPr>
          <p:cNvSpPr txBox="1"/>
          <p:nvPr/>
        </p:nvSpPr>
        <p:spPr>
          <a:xfrm>
            <a:off x="1398947" y="1055262"/>
            <a:ext cx="4480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Life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311AB0-8387-6038-2683-62238426276C}"/>
              </a:ext>
            </a:extLst>
          </p:cNvPr>
          <p:cNvSpPr txBox="1"/>
          <p:nvPr/>
        </p:nvSpPr>
        <p:spPr>
          <a:xfrm>
            <a:off x="8839621" y="1599020"/>
            <a:ext cx="2060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Life, Future…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88C5A0-36F5-8BB2-A7D1-9BF00F24148D}"/>
              </a:ext>
            </a:extLst>
          </p:cNvPr>
          <p:cNvSpPr txBox="1"/>
          <p:nvPr/>
        </p:nvSpPr>
        <p:spPr>
          <a:xfrm>
            <a:off x="8839621" y="2713338"/>
            <a:ext cx="2060828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New ways to</a:t>
            </a:r>
          </a:p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contribute to </a:t>
            </a:r>
          </a:p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NIWC PAC </a:t>
            </a:r>
          </a:p>
        </p:txBody>
      </p:sp>
    </p:spTree>
    <p:extLst>
      <p:ext uri="{BB962C8B-B14F-4D97-AF65-F5344CB8AC3E}">
        <p14:creationId xmlns:p14="http://schemas.microsoft.com/office/powerpoint/2010/main" val="2749025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969A03-D7A8-512F-83B4-E4BCB4693D6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– Employee Brief, Intro </a:t>
            </a:r>
            <a:endParaRPr lang="en-US" sz="3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DFB2562-5448-D5C4-8B91-B6A7BCA87279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375BEC-75C1-2B2A-EC98-81089E1DB188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A395B74-2C07-10DB-E3B1-132D2B7D05F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Picture 9" descr="Greg Focaccio as a Good Network Genie, granting network wishes come true.">
            <a:extLst>
              <a:ext uri="{FF2B5EF4-FFF2-40B4-BE49-F238E27FC236}">
                <a16:creationId xmlns:a16="http://schemas.microsoft.com/office/drawing/2014/main" id="{697D5C52-ED94-4702-12D3-B57603BE4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378" y="1609538"/>
            <a:ext cx="2734819" cy="4102230"/>
          </a:xfrm>
          <a:prstGeom prst="rect">
            <a:avLst/>
          </a:prstGeom>
        </p:spPr>
      </p:pic>
      <p:pic>
        <p:nvPicPr>
          <p:cNvPr id="11" name="Picture 10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0641C8B2-6178-5DC8-FCF2-E088FE08D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812" y="1502205"/>
            <a:ext cx="5943659" cy="44577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CB6FCB-CE5C-1F87-75B7-B5A5BA139FED}"/>
              </a:ext>
            </a:extLst>
          </p:cNvPr>
          <p:cNvSpPr txBox="1"/>
          <p:nvPr/>
        </p:nvSpPr>
        <p:spPr>
          <a:xfrm>
            <a:off x="1399806" y="5967110"/>
            <a:ext cx="5943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Vacation in Alaska 2025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9C666B-650F-E9A7-3084-0FA3C2817864}"/>
              </a:ext>
            </a:extLst>
          </p:cNvPr>
          <p:cNvSpPr txBox="1"/>
          <p:nvPr/>
        </p:nvSpPr>
        <p:spPr>
          <a:xfrm>
            <a:off x="8055979" y="1161945"/>
            <a:ext cx="2824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Life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AE7CAF-B6F2-AB4E-4372-CAEBCCFC82B5}"/>
              </a:ext>
            </a:extLst>
          </p:cNvPr>
          <p:cNvSpPr txBox="1"/>
          <p:nvPr/>
        </p:nvSpPr>
        <p:spPr>
          <a:xfrm>
            <a:off x="1398947" y="1055262"/>
            <a:ext cx="5943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Life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C38B33-A7A8-E7CB-2F3F-B48CFA641B88}"/>
              </a:ext>
            </a:extLst>
          </p:cNvPr>
          <p:cNvSpPr txBox="1"/>
          <p:nvPr/>
        </p:nvSpPr>
        <p:spPr>
          <a:xfrm>
            <a:off x="8055972" y="5699605"/>
            <a:ext cx="2824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Granting Network Wishes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at NIWC PAC</a:t>
            </a:r>
          </a:p>
        </p:txBody>
      </p:sp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5A04-0F18-C5F5-2609-BEB9C2E4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972ABD-EBF3-1F57-D50B-FAE9B2E1D52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A9C120-BF46-C1E4-41F8-A206FE7964D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BC564-7C02-50CC-7ECF-14B6BBF5A5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Personal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E5181A-B4A4-0CA6-F5BA-39ADF8738390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1DE6DB-8114-6787-4A23-0CF6E2213BA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ADB02C-5AF2-46C1-04EA-B409BA06BD51}"/>
              </a:ext>
            </a:extLst>
          </p:cNvPr>
          <p:cNvSpPr txBox="1"/>
          <p:nvPr/>
        </p:nvSpPr>
        <p:spPr>
          <a:xfrm>
            <a:off x="918449" y="1128777"/>
            <a:ext cx="1035422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Middle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on Project as key Network technical performer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and train new network team member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 out to support other High Profile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Managerial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RF, develop IP over RF network designs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Non-terrestrial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Bring capabilities to from systems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Longer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and begin training in Technical Team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Acquisition Processes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NIWC PAC and NAVWAR Missions as technical team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and participate in novel capability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Explore organizational design (Pure network RD w/in ST?)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9D7857-728A-262F-C1B1-6D2464F8CCD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14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85F97-075A-817C-5F62-906EE8EEA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FDADA1-FD93-1665-CE17-5F1097814BA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DC38ED-0DB8-D8C1-A3A1-666FAB0234F0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1E60F9-27AA-6CD1-2E46-5FCC87DDDB4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– Employee Brief, Intro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D05F97-3CE6-0375-8D42-484B9FE0A7E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7C771A-21A4-5C6B-B2AE-278595383FB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F7FA00-430E-19E5-8DF0-24B5D92F2CCF}"/>
              </a:ext>
            </a:extLst>
          </p:cNvPr>
          <p:cNvSpPr txBox="1"/>
          <p:nvPr/>
        </p:nvSpPr>
        <p:spPr>
          <a:xfrm>
            <a:off x="918449" y="1128777"/>
            <a:ext cx="1035422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Personal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Native San Diegan, Married for 16 years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Three children (12, 9, 4) at home, three grown step-children (4 grandkids)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Enjoy learning about and experimenting with new network technologies (garage lab)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Enjoy camping with family, hiking in the local desert and mountains, bodysurfing, and tennis</a:t>
            </a:r>
          </a:p>
          <a:p>
            <a:pPr lvl="1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Professional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Previous 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 years of hands-on Network Engineering experience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Worked as Lead Engineer at multiple Internet Service Providers and network consulting companies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Extensive datacenter experience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NIWC PAC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Joined NIWC PAC 4 years ago (2021), working on X Project in Code X as contractor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Became Civilian Navy employee of NIWC PAC, 2 years ago (2023)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Hope to remain here for the duration of my career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Made key technical contributions to the X project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Plan to continue work as technical contributor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for opportunities to begin managing technical teams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526835-AE30-EF18-9C52-53FAB85A732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641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86DA3-5469-379D-906F-09C098BAF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4DE4BF-E2A3-7AE9-BE21-60733C8F29C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527341" y="3428998"/>
            <a:ext cx="4786780" cy="2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31255E-C144-0C92-DC43-398449DF23F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C41D59-16D2-00E7-F76B-BBB5F728924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31AD6F-8B3A-F9AD-1B24-6524C405FA43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Network Technology Layer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05F05D-2E32-6CCD-9761-3C83C0980BE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B8C4CB-AD32-ACD3-BDCD-46725012020A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FBEA1C88-0570-A040-7EC0-A71CD740E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605" y="2082191"/>
            <a:ext cx="3054736" cy="2693614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67428E9C-39B8-0C9D-A69C-013A16A8C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44859" y="2341608"/>
            <a:ext cx="3480235" cy="1957632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8768308F-0472-137E-25A0-FC998B5CB786}"/>
              </a:ext>
            </a:extLst>
          </p:cNvPr>
          <p:cNvSpPr/>
          <p:nvPr/>
        </p:nvSpPr>
        <p:spPr>
          <a:xfrm>
            <a:off x="8877820" y="2758120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859C40-2310-95EB-68E6-6E622F6CF019}"/>
              </a:ext>
            </a:extLst>
          </p:cNvPr>
          <p:cNvSpPr txBox="1"/>
          <p:nvPr/>
        </p:nvSpPr>
        <p:spPr>
          <a:xfrm>
            <a:off x="2401817" y="5349901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2EAD8B-846E-9CA5-5CB7-FA4B2BA976DA}"/>
              </a:ext>
            </a:extLst>
          </p:cNvPr>
          <p:cNvSpPr txBox="1"/>
          <p:nvPr/>
        </p:nvSpPr>
        <p:spPr>
          <a:xfrm>
            <a:off x="5377181" y="5349901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C979A3-BD85-D131-CA03-A6773DFD2870}"/>
              </a:ext>
            </a:extLst>
          </p:cNvPr>
          <p:cNvSpPr txBox="1"/>
          <p:nvPr/>
        </p:nvSpPr>
        <p:spPr>
          <a:xfrm>
            <a:off x="8355359" y="4795903"/>
            <a:ext cx="23103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Military</a:t>
            </a:r>
          </a:p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D3DB10-F016-1F09-A378-23C8153E263A}"/>
              </a:ext>
            </a:extLst>
          </p:cNvPr>
          <p:cNvSpPr txBox="1"/>
          <p:nvPr/>
        </p:nvSpPr>
        <p:spPr>
          <a:xfrm>
            <a:off x="5527222" y="3198165"/>
            <a:ext cx="2315507" cy="523220"/>
          </a:xfrm>
          <a:prstGeom prst="rect">
            <a:avLst/>
          </a:prstGeom>
          <a:solidFill>
            <a:srgbClr val="FFFF00"/>
          </a:solidFill>
          <a:ln w="63500">
            <a:solidFill>
              <a:schemeClr val="bg1">
                <a:lumMod val="50000"/>
              </a:schemeClr>
            </a:solidFill>
            <a:prstDash val="sysDash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Where I 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7CD2B0-4B2D-E4AF-DD75-D968F2833DB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101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302DD-04B1-B5E7-6BFA-C686C3D99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C77FD40-C690-029F-5DCB-0F5CD9B770A7}"/>
              </a:ext>
            </a:extLst>
          </p:cNvPr>
          <p:cNvCxnSpPr>
            <a:cxnSpLocks/>
            <a:stCxn id="56" idx="1"/>
          </p:cNvCxnSpPr>
          <p:nvPr/>
        </p:nvCxnSpPr>
        <p:spPr>
          <a:xfrm>
            <a:off x="5134590" y="2760223"/>
            <a:ext cx="3633241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E3B7A4-5388-ACD4-F6E4-A4873943B9A6}"/>
              </a:ext>
            </a:extLst>
          </p:cNvPr>
          <p:cNvCxnSpPr>
            <a:stCxn id="3" idx="3"/>
          </p:cNvCxnSpPr>
          <p:nvPr/>
        </p:nvCxnSpPr>
        <p:spPr>
          <a:xfrm>
            <a:off x="3336421" y="3760286"/>
            <a:ext cx="6174093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D88CA6E-4E10-FD81-0CAE-4C74A2E9CFF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85F9AA-E3FF-8826-3045-59474D2F222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06C21F-90C6-2B74-855F-9FC67A2D57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Network Technology Layer Growth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677790-654F-8DD1-CFE8-DD8561AF2FC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CA6882-9DFA-B09C-E17F-D20B7374C11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C17B8118-2262-E8D5-C95D-F617BDDF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883" y="2894138"/>
            <a:ext cx="1964538" cy="1732296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0F29969F-5EEF-DA7E-03E9-B797182B2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500197" y="3037120"/>
            <a:ext cx="2659187" cy="14957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073AAB7-842B-5BE7-6CC0-C697659FA1ED}"/>
              </a:ext>
            </a:extLst>
          </p:cNvPr>
          <p:cNvSpPr txBox="1"/>
          <p:nvPr/>
        </p:nvSpPr>
        <p:spPr>
          <a:xfrm>
            <a:off x="1645779" y="5419409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908594-4AC4-9920-5414-27EA10ED492C}"/>
              </a:ext>
            </a:extLst>
          </p:cNvPr>
          <p:cNvSpPr txBox="1"/>
          <p:nvPr/>
        </p:nvSpPr>
        <p:spPr>
          <a:xfrm>
            <a:off x="8238605" y="5219330"/>
            <a:ext cx="27075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Proliferating Systems </a:t>
            </a:r>
          </a:p>
          <a:p>
            <a:pPr algn="ctr"/>
            <a:r>
              <a:rPr lang="en-US" dirty="0"/>
              <a:t>or Strategic and Tactical</a:t>
            </a:r>
          </a:p>
          <a:p>
            <a:pPr algn="ctr"/>
            <a:r>
              <a:rPr lang="en-US" dirty="0"/>
              <a:t>Military Power</a:t>
            </a:r>
          </a:p>
        </p:txBody>
      </p:sp>
      <p:sp>
        <p:nvSpPr>
          <p:cNvPr id="2" name="4-Point Star 1">
            <a:extLst>
              <a:ext uri="{FF2B5EF4-FFF2-40B4-BE49-F238E27FC236}">
                <a16:creationId xmlns:a16="http://schemas.microsoft.com/office/drawing/2014/main" id="{805E0219-FD0B-F2A7-0D63-C7ECCA18A363}"/>
              </a:ext>
            </a:extLst>
          </p:cNvPr>
          <p:cNvSpPr/>
          <p:nvPr/>
        </p:nvSpPr>
        <p:spPr>
          <a:xfrm>
            <a:off x="6792598" y="3098294"/>
            <a:ext cx="1132609" cy="1350818"/>
          </a:xfrm>
          <a:prstGeom prst="star4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ECA07B-74E3-50B9-FA51-BA12DA2B978A}"/>
              </a:ext>
            </a:extLst>
          </p:cNvPr>
          <p:cNvSpPr txBox="1"/>
          <p:nvPr/>
        </p:nvSpPr>
        <p:spPr>
          <a:xfrm>
            <a:off x="6662683" y="5244432"/>
            <a:ext cx="13967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AI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D90FD-C1EF-0BC9-3F5B-F2E9206C50C9}"/>
              </a:ext>
            </a:extLst>
          </p:cNvPr>
          <p:cNvSpPr txBox="1"/>
          <p:nvPr/>
        </p:nvSpPr>
        <p:spPr>
          <a:xfrm>
            <a:off x="918449" y="1238895"/>
            <a:ext cx="10354233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and Proliferation of Systems</a:t>
            </a:r>
          </a:p>
          <a:p>
            <a:pPr algn="ctr"/>
            <a:r>
              <a:rPr lang="en-US" sz="2400" i="1" dirty="0"/>
              <a:t>Requires </a:t>
            </a:r>
            <a:r>
              <a:rPr lang="en-US" sz="2400" b="1" i="1" u="sng" dirty="0"/>
              <a:t>even more</a:t>
            </a:r>
            <a:r>
              <a:rPr lang="en-US" sz="2400" b="1" dirty="0"/>
              <a:t> </a:t>
            </a:r>
            <a:r>
              <a:rPr lang="en-US" sz="2400" i="1" dirty="0"/>
              <a:t>Networked Information Power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39261F-B0CD-74AF-460B-B960362B5C2E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gular Pentagon 16">
            <a:extLst>
              <a:ext uri="{FF2B5EF4-FFF2-40B4-BE49-F238E27FC236}">
                <a16:creationId xmlns:a16="http://schemas.microsoft.com/office/drawing/2014/main" id="{19531427-221D-5969-BB05-2374D53135B9}"/>
              </a:ext>
            </a:extLst>
          </p:cNvPr>
          <p:cNvSpPr/>
          <p:nvPr/>
        </p:nvSpPr>
        <p:spPr>
          <a:xfrm>
            <a:off x="8463031" y="23382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gular Pentagon 34">
            <a:extLst>
              <a:ext uri="{FF2B5EF4-FFF2-40B4-BE49-F238E27FC236}">
                <a16:creationId xmlns:a16="http://schemas.microsoft.com/office/drawing/2014/main" id="{82D02734-02E5-B763-8382-5EB661131778}"/>
              </a:ext>
            </a:extLst>
          </p:cNvPr>
          <p:cNvSpPr/>
          <p:nvPr/>
        </p:nvSpPr>
        <p:spPr>
          <a:xfrm>
            <a:off x="8463031" y="28941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gular Pentagon 35">
            <a:extLst>
              <a:ext uri="{FF2B5EF4-FFF2-40B4-BE49-F238E27FC236}">
                <a16:creationId xmlns:a16="http://schemas.microsoft.com/office/drawing/2014/main" id="{930C09CB-A954-7E4A-F252-367D9BB73F59}"/>
              </a:ext>
            </a:extLst>
          </p:cNvPr>
          <p:cNvSpPr/>
          <p:nvPr/>
        </p:nvSpPr>
        <p:spPr>
          <a:xfrm>
            <a:off x="8463031" y="3411144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gular Pentagon 36">
            <a:extLst>
              <a:ext uri="{FF2B5EF4-FFF2-40B4-BE49-F238E27FC236}">
                <a16:creationId xmlns:a16="http://schemas.microsoft.com/office/drawing/2014/main" id="{54F334C0-D003-A9BB-99CB-DBFB7E5CEDDD}"/>
              </a:ext>
            </a:extLst>
          </p:cNvPr>
          <p:cNvSpPr/>
          <p:nvPr/>
        </p:nvSpPr>
        <p:spPr>
          <a:xfrm>
            <a:off x="8615431" y="3563544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gular Pentagon 37">
            <a:extLst>
              <a:ext uri="{FF2B5EF4-FFF2-40B4-BE49-F238E27FC236}">
                <a16:creationId xmlns:a16="http://schemas.microsoft.com/office/drawing/2014/main" id="{22027D22-AE75-8E00-242A-CDABE02F9276}"/>
              </a:ext>
            </a:extLst>
          </p:cNvPr>
          <p:cNvSpPr/>
          <p:nvPr/>
        </p:nvSpPr>
        <p:spPr>
          <a:xfrm>
            <a:off x="8767831" y="3715944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gular Pentagon 38">
            <a:extLst>
              <a:ext uri="{FF2B5EF4-FFF2-40B4-BE49-F238E27FC236}">
                <a16:creationId xmlns:a16="http://schemas.microsoft.com/office/drawing/2014/main" id="{574B0139-0040-E916-21A9-2DD43582AD01}"/>
              </a:ext>
            </a:extLst>
          </p:cNvPr>
          <p:cNvSpPr/>
          <p:nvPr/>
        </p:nvSpPr>
        <p:spPr>
          <a:xfrm>
            <a:off x="8920231" y="3868344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gular Pentagon 39">
            <a:extLst>
              <a:ext uri="{FF2B5EF4-FFF2-40B4-BE49-F238E27FC236}">
                <a16:creationId xmlns:a16="http://schemas.microsoft.com/office/drawing/2014/main" id="{403537AF-1508-99FB-E09E-07ECE7678C6B}"/>
              </a:ext>
            </a:extLst>
          </p:cNvPr>
          <p:cNvSpPr/>
          <p:nvPr/>
        </p:nvSpPr>
        <p:spPr>
          <a:xfrm>
            <a:off x="9072631" y="4020744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gular Pentagon 40">
            <a:extLst>
              <a:ext uri="{FF2B5EF4-FFF2-40B4-BE49-F238E27FC236}">
                <a16:creationId xmlns:a16="http://schemas.microsoft.com/office/drawing/2014/main" id="{0834CF5D-B117-B665-E63A-FC515695D2BF}"/>
              </a:ext>
            </a:extLst>
          </p:cNvPr>
          <p:cNvSpPr/>
          <p:nvPr/>
        </p:nvSpPr>
        <p:spPr>
          <a:xfrm>
            <a:off x="8615431" y="30465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gular Pentagon 41">
            <a:extLst>
              <a:ext uri="{FF2B5EF4-FFF2-40B4-BE49-F238E27FC236}">
                <a16:creationId xmlns:a16="http://schemas.microsoft.com/office/drawing/2014/main" id="{FAEA2928-5DDE-52A9-F5B8-39FF0883A661}"/>
              </a:ext>
            </a:extLst>
          </p:cNvPr>
          <p:cNvSpPr/>
          <p:nvPr/>
        </p:nvSpPr>
        <p:spPr>
          <a:xfrm>
            <a:off x="8767831" y="31989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gular Pentagon 42">
            <a:extLst>
              <a:ext uri="{FF2B5EF4-FFF2-40B4-BE49-F238E27FC236}">
                <a16:creationId xmlns:a16="http://schemas.microsoft.com/office/drawing/2014/main" id="{7BB81A60-22A3-290A-3762-BB2CE57A9B48}"/>
              </a:ext>
            </a:extLst>
          </p:cNvPr>
          <p:cNvSpPr/>
          <p:nvPr/>
        </p:nvSpPr>
        <p:spPr>
          <a:xfrm>
            <a:off x="8920231" y="33513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gular Pentagon 43">
            <a:extLst>
              <a:ext uri="{FF2B5EF4-FFF2-40B4-BE49-F238E27FC236}">
                <a16:creationId xmlns:a16="http://schemas.microsoft.com/office/drawing/2014/main" id="{F84C4231-7064-3E54-DD10-DF36B0DF5E9A}"/>
              </a:ext>
            </a:extLst>
          </p:cNvPr>
          <p:cNvSpPr/>
          <p:nvPr/>
        </p:nvSpPr>
        <p:spPr>
          <a:xfrm>
            <a:off x="9072631" y="35037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gular Pentagon 44">
            <a:extLst>
              <a:ext uri="{FF2B5EF4-FFF2-40B4-BE49-F238E27FC236}">
                <a16:creationId xmlns:a16="http://schemas.microsoft.com/office/drawing/2014/main" id="{5104ABE6-94B8-1CC8-A73B-2BA54CDF29F6}"/>
              </a:ext>
            </a:extLst>
          </p:cNvPr>
          <p:cNvSpPr/>
          <p:nvPr/>
        </p:nvSpPr>
        <p:spPr>
          <a:xfrm>
            <a:off x="9225031" y="36561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gular Pentagon 45">
            <a:extLst>
              <a:ext uri="{FF2B5EF4-FFF2-40B4-BE49-F238E27FC236}">
                <a16:creationId xmlns:a16="http://schemas.microsoft.com/office/drawing/2014/main" id="{7995CB8B-77AC-2339-0490-380FAA231355}"/>
              </a:ext>
            </a:extLst>
          </p:cNvPr>
          <p:cNvSpPr/>
          <p:nvPr/>
        </p:nvSpPr>
        <p:spPr>
          <a:xfrm>
            <a:off x="9377431" y="3808538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gular Pentagon 46">
            <a:extLst>
              <a:ext uri="{FF2B5EF4-FFF2-40B4-BE49-F238E27FC236}">
                <a16:creationId xmlns:a16="http://schemas.microsoft.com/office/drawing/2014/main" id="{8E781480-E7A1-6B82-91D6-969EE1DF032A}"/>
              </a:ext>
            </a:extLst>
          </p:cNvPr>
          <p:cNvSpPr/>
          <p:nvPr/>
        </p:nvSpPr>
        <p:spPr>
          <a:xfrm>
            <a:off x="8615431" y="24906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gular Pentagon 47">
            <a:extLst>
              <a:ext uri="{FF2B5EF4-FFF2-40B4-BE49-F238E27FC236}">
                <a16:creationId xmlns:a16="http://schemas.microsoft.com/office/drawing/2014/main" id="{74A2C6E1-E21A-6483-6708-AF9A6A2A05C5}"/>
              </a:ext>
            </a:extLst>
          </p:cNvPr>
          <p:cNvSpPr/>
          <p:nvPr/>
        </p:nvSpPr>
        <p:spPr>
          <a:xfrm>
            <a:off x="8767831" y="26430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gular Pentagon 48">
            <a:extLst>
              <a:ext uri="{FF2B5EF4-FFF2-40B4-BE49-F238E27FC236}">
                <a16:creationId xmlns:a16="http://schemas.microsoft.com/office/drawing/2014/main" id="{29C11C77-C447-2142-E660-439D17935F3A}"/>
              </a:ext>
            </a:extLst>
          </p:cNvPr>
          <p:cNvSpPr/>
          <p:nvPr/>
        </p:nvSpPr>
        <p:spPr>
          <a:xfrm>
            <a:off x="8920231" y="27954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gular Pentagon 49">
            <a:extLst>
              <a:ext uri="{FF2B5EF4-FFF2-40B4-BE49-F238E27FC236}">
                <a16:creationId xmlns:a16="http://schemas.microsoft.com/office/drawing/2014/main" id="{6D0976AB-A741-AFF9-7CA3-E86DB5A12157}"/>
              </a:ext>
            </a:extLst>
          </p:cNvPr>
          <p:cNvSpPr/>
          <p:nvPr/>
        </p:nvSpPr>
        <p:spPr>
          <a:xfrm>
            <a:off x="9072631" y="29478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gular Pentagon 50">
            <a:extLst>
              <a:ext uri="{FF2B5EF4-FFF2-40B4-BE49-F238E27FC236}">
                <a16:creationId xmlns:a16="http://schemas.microsoft.com/office/drawing/2014/main" id="{1CB13973-9CB9-6359-2EE4-9C1E5BDEAF9F}"/>
              </a:ext>
            </a:extLst>
          </p:cNvPr>
          <p:cNvSpPr/>
          <p:nvPr/>
        </p:nvSpPr>
        <p:spPr>
          <a:xfrm>
            <a:off x="9225031" y="31002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gular Pentagon 51">
            <a:extLst>
              <a:ext uri="{FF2B5EF4-FFF2-40B4-BE49-F238E27FC236}">
                <a16:creationId xmlns:a16="http://schemas.microsoft.com/office/drawing/2014/main" id="{8EACE4F2-7C9A-5D74-E990-FD5EF1ED0062}"/>
              </a:ext>
            </a:extLst>
          </p:cNvPr>
          <p:cNvSpPr/>
          <p:nvPr/>
        </p:nvSpPr>
        <p:spPr>
          <a:xfrm>
            <a:off x="9377431" y="32526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gular Pentagon 52">
            <a:extLst>
              <a:ext uri="{FF2B5EF4-FFF2-40B4-BE49-F238E27FC236}">
                <a16:creationId xmlns:a16="http://schemas.microsoft.com/office/drawing/2014/main" id="{45F5F819-4BEA-8BAB-CB16-A3E977BC2E59}"/>
              </a:ext>
            </a:extLst>
          </p:cNvPr>
          <p:cNvSpPr/>
          <p:nvPr/>
        </p:nvSpPr>
        <p:spPr>
          <a:xfrm>
            <a:off x="9529831" y="34050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gular Pentagon 53">
            <a:extLst>
              <a:ext uri="{FF2B5EF4-FFF2-40B4-BE49-F238E27FC236}">
                <a16:creationId xmlns:a16="http://schemas.microsoft.com/office/drawing/2014/main" id="{013CBEBA-CB46-808D-AAF7-BD7F276B997D}"/>
              </a:ext>
            </a:extLst>
          </p:cNvPr>
          <p:cNvSpPr/>
          <p:nvPr/>
        </p:nvSpPr>
        <p:spPr>
          <a:xfrm>
            <a:off x="9682231" y="3557432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AFC37C1E-F0E7-024D-BF70-339BDBEB6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52597" y="3189520"/>
            <a:ext cx="2659187" cy="1495793"/>
          </a:xfrm>
          <a:prstGeom prst="rect">
            <a:avLst/>
          </a:prstGeom>
        </p:spPr>
      </p:pic>
      <p:pic>
        <p:nvPicPr>
          <p:cNvPr id="56" name="Picture 55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A16064D9-89CF-9C94-6794-9598D4753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804997" y="3341920"/>
            <a:ext cx="2659187" cy="1495793"/>
          </a:xfrm>
          <a:prstGeom prst="rect">
            <a:avLst/>
          </a:prstGeom>
        </p:spPr>
      </p:pic>
      <p:pic>
        <p:nvPicPr>
          <p:cNvPr id="57" name="Picture 56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3B27EC36-A78D-A8C0-5937-D7CF43AAE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957397" y="3494320"/>
            <a:ext cx="2659187" cy="1495793"/>
          </a:xfrm>
          <a:prstGeom prst="rect">
            <a:avLst/>
          </a:prstGeom>
        </p:spPr>
      </p:pic>
      <p:pic>
        <p:nvPicPr>
          <p:cNvPr id="58" name="Picture 57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7AAC979E-9E57-6B5B-37AC-E027C271A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109797" y="3646720"/>
            <a:ext cx="2659187" cy="14957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3D06634-3BCB-DD44-5FF0-C5E83243D539}"/>
              </a:ext>
            </a:extLst>
          </p:cNvPr>
          <p:cNvSpPr txBox="1"/>
          <p:nvPr/>
        </p:nvSpPr>
        <p:spPr>
          <a:xfrm>
            <a:off x="3826796" y="5419410"/>
            <a:ext cx="2615588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</p:spTree>
    <p:extLst>
      <p:ext uri="{BB962C8B-B14F-4D97-AF65-F5344CB8AC3E}">
        <p14:creationId xmlns:p14="http://schemas.microsoft.com/office/powerpoint/2010/main" val="3542181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Background, Pre-NIWC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190722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Pomona College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BA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Biology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Cum Laude 1991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Medical School (Incomplete)  1992-1995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Experience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15+ Years of Full Spectrum of Network Work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Design and Engineering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Implementation and Infrastructure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Operations and Troubleshooting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	Prior to NIWC PAC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 2021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2 Years – (DoD) SIPR Transport NMCI (Perspecta) 2018-2020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2 Years – Principal Network Engineer – SD Datacenter ISP (CARI.net)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(GoNet Forward)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  <a:p>
            <a:pPr lvl="1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CCNP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Cisco Certified Network Professional  (Past)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Security+ (Current)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90784-6ADD-D767-47F0-A3AE3045E96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computer server room with many wires&#10;&#10;AI-generated content may be incorrect.">
            <a:extLst>
              <a:ext uri="{FF2B5EF4-FFF2-40B4-BE49-F238E27FC236}">
                <a16:creationId xmlns:a16="http://schemas.microsoft.com/office/drawing/2014/main" id="{21BF2D70-CF69-5928-8235-5C505E73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65" y="2368434"/>
            <a:ext cx="5087007" cy="3815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AA45A-D513-8C3A-0FF1-7CBBDCFC396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Work, Pre-NIWC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004A71-EA5F-D752-F6C6-B1CCF657D0BD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4888AA-B4D4-50D8-A5E1-9327EA4D7BB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403991-C079-5873-356B-D021261DE3F3}"/>
              </a:ext>
            </a:extLst>
          </p:cNvPr>
          <p:cNvSpPr txBox="1"/>
          <p:nvPr/>
        </p:nvSpPr>
        <p:spPr>
          <a:xfrm>
            <a:off x="918449" y="1128777"/>
            <a:ext cx="5829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Building networks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for M5 and Meraki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Early 2020,  Sorrento Valley</a:t>
            </a:r>
          </a:p>
        </p:txBody>
      </p:sp>
      <p:pic>
        <p:nvPicPr>
          <p:cNvPr id="12" name="Picture 11" descr="Greg Focaccio working at M5 at Scranton Datacenter, San Diego">
            <a:extLst>
              <a:ext uri="{FF2B5EF4-FFF2-40B4-BE49-F238E27FC236}">
                <a16:creationId xmlns:a16="http://schemas.microsoft.com/office/drawing/2014/main" id="{2555498D-3E03-4A73-05AF-5FF133CE7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688" y="1124712"/>
            <a:ext cx="3665333" cy="48871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1AC149-1C32-F312-A4DB-C26A6794370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- Career, Current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4th Year at NIWC PAC – Since Summer 2021 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 with same Branch / Project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and Purpose of Code/Branch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2nd Year as Navy Civilian – Since Spring 2023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	My Role  - IT Specialist (Network Lead)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Roadmap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wider view and longer term NAVWAR and Program Office needs and requirements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Provide novel capabilities and ideas to NAVWAR and PO via Team IPT and LE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RDTE (Creation of Engineered and Tested Solutions, Capabilities, and Integrations)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Implementations (Supporting Fleet and Lab Build-Outs, Modernization, and Integrations)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(Monitoring, Management, Troubleshooting)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F14836-1EFE-AF7B-226A-2EA090A8E96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6B59A-9A36-1BAB-CCF1-A56F415C11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Accomplishments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Engineered key cybersecurity improvement to satisfy FCC Program requirement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Delivered key cybersecurity requirement to Fleet enabling Major Milestone (cutover) for Project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System accepted on DATE as modernized replacement for past system within X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implementation of Cybersecurity improvements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Visibility Capability to System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Provided key network engineering pieces to enable high profile international cooperative functional demonstration of new undersea communication modality</a:t>
            </a:r>
          </a:p>
          <a:p>
            <a:pPr lvl="2"/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SCITF (Pac X Lab)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Added New Lab Capabilities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New wide area network (WAN) simulator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Tools and network modeling software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Enabled International Network Link to UK for key capability PA 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0CF3D4-A34D-3357-5E18-E834F2107DF4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22722</TotalTime>
  <Words>1502</Words>
  <Application>Microsoft Macintosh PowerPoint</Application>
  <PresentationFormat>Widescreen</PresentationFormat>
  <Paragraphs>248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45</cp:revision>
  <dcterms:created xsi:type="dcterms:W3CDTF">2025-07-26T14:53:33Z</dcterms:created>
  <dcterms:modified xsi:type="dcterms:W3CDTF">2025-08-14T10:58:31Z</dcterms:modified>
</cp:coreProperties>
</file>

<file path=docProps/thumbnail.jpeg>
</file>